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3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1954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1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6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5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8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0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2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3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76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afutures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iana.Cunningham@gcpsk12.org" TargetMode="External"/><Relationship Id="rId2" Type="http://schemas.openxmlformats.org/officeDocument/2006/relationships/hyperlink" Target="mailto:Monica.debowles@gcpsk12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winnetttech.edu/dualenrollment/" TargetMode="External"/><Relationship Id="rId4" Type="http://schemas.openxmlformats.org/officeDocument/2006/relationships/hyperlink" Target="http://www.ggc.edu/admissions/admissions-requirements/dual-enroll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Image result for south gwinnett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85864"/>
            <a:ext cx="311943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185864"/>
            <a:ext cx="3738561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687" y="4014159"/>
            <a:ext cx="8084388" cy="2691441"/>
          </a:xfrm>
        </p:spPr>
        <p:txBody>
          <a:bodyPr rtlCol="0">
            <a:normAutofit fontScale="77500" lnSpcReduction="20000"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b="1" dirty="0">
                <a:solidFill>
                  <a:schemeClr val="tx1"/>
                </a:solidFill>
              </a:rPr>
              <a:t>South Gwinnett High School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b="1" dirty="0">
                <a:solidFill>
                  <a:schemeClr val="tx1"/>
                </a:solidFill>
              </a:rPr>
              <a:t>Dual Enrollment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b="1" dirty="0">
                <a:solidFill>
                  <a:schemeClr val="tx1"/>
                </a:solidFill>
              </a:rPr>
              <a:t>Information Session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100" b="1" dirty="0">
              <a:solidFill>
                <a:schemeClr val="tx1"/>
              </a:solidFill>
            </a:endParaRP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u="sng" dirty="0">
                <a:solidFill>
                  <a:schemeClr val="tx1"/>
                </a:solidFill>
              </a:rPr>
              <a:t>Co-Dual enrollment counselors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solidFill>
                  <a:schemeClr val="tx1"/>
                </a:solidFill>
              </a:rPr>
              <a:t>Mrs. Monica </a:t>
            </a:r>
            <a:r>
              <a:rPr lang="en-US" sz="2100" dirty="0" err="1">
                <a:solidFill>
                  <a:schemeClr val="tx1"/>
                </a:solidFill>
              </a:rPr>
              <a:t>Debowles</a:t>
            </a:r>
            <a:r>
              <a:rPr lang="en-US" sz="2100" dirty="0">
                <a:solidFill>
                  <a:schemeClr val="tx1"/>
                </a:solidFill>
              </a:rPr>
              <a:t> (A-L)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solidFill>
                  <a:schemeClr val="tx1"/>
                </a:solidFill>
              </a:rPr>
              <a:t>Ms. Tiana Cunningham (M-z)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b="1" dirty="0">
                <a:solidFill>
                  <a:schemeClr val="tx1"/>
                </a:solidFill>
              </a:rPr>
              <a:t>Subject to Change based on legislative action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886200" y="5334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2025 - 2026</a:t>
            </a:r>
          </a:p>
        </p:txBody>
      </p:sp>
    </p:spTree>
    <p:extLst>
      <p:ext uri="{BB962C8B-B14F-4D97-AF65-F5344CB8AC3E}">
        <p14:creationId xmlns:p14="http://schemas.microsoft.com/office/powerpoint/2010/main" val="36003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6"/>
    </mc:Choice>
    <mc:Fallback xmlns="">
      <p:transition spd="slow" advTm="119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9754" y="1"/>
            <a:ext cx="3657599" cy="14001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2400" u="sng"/>
              <a:t>Georgia Gwinnett College </a:t>
            </a:r>
            <a:br>
              <a:rPr lang="en-US" altLang="en-US" sz="2400" u="sng"/>
            </a:br>
            <a:r>
              <a:rPr lang="en-US" altLang="en-US" sz="2400" u="sng"/>
              <a:t>DE Basic Eligibility:</a:t>
            </a:r>
            <a:br>
              <a:rPr lang="en-US" altLang="en-US" sz="2400" u="sng"/>
            </a:br>
            <a:endParaRPr lang="en-US" altLang="en-US" sz="24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754" y="1654233"/>
            <a:ext cx="4838006" cy="374904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11</a:t>
            </a:r>
            <a:r>
              <a:rPr lang="en-US" altLang="en-US" baseline="30000" dirty="0"/>
              <a:t>th</a:t>
            </a:r>
            <a:r>
              <a:rPr lang="en-US" altLang="en-US" dirty="0"/>
              <a:t> and 12</a:t>
            </a:r>
            <a:r>
              <a:rPr lang="en-US" altLang="en-US" baseline="30000" dirty="0"/>
              <a:t>th</a:t>
            </a:r>
            <a:r>
              <a:rPr lang="en-US" altLang="en-US" dirty="0"/>
              <a:t> Graders Only	</a:t>
            </a:r>
          </a:p>
          <a:p>
            <a:pPr>
              <a:defRPr/>
            </a:pPr>
            <a:r>
              <a:rPr lang="en-US" altLang="en-US" dirty="0"/>
              <a:t>Must be 16y/o to attend</a:t>
            </a:r>
          </a:p>
          <a:p>
            <a:pPr>
              <a:defRPr/>
            </a:pPr>
            <a:r>
              <a:rPr lang="en-US" altLang="en-US" dirty="0"/>
              <a:t>GPA: 3.25 Core (HOPE Eligible)</a:t>
            </a:r>
          </a:p>
          <a:p>
            <a:pPr>
              <a:defRPr/>
            </a:pPr>
            <a:r>
              <a:rPr lang="en-US" altLang="en-US" dirty="0"/>
              <a:t>SAT: 26 Reading 500 Math </a:t>
            </a:r>
          </a:p>
          <a:p>
            <a:pPr>
              <a:defRPr/>
            </a:pPr>
            <a:r>
              <a:rPr lang="en-US" altLang="en-US" dirty="0"/>
              <a:t>ACT: 21 English and 19 math; Composite 20</a:t>
            </a:r>
          </a:p>
          <a:p>
            <a:pPr>
              <a:defRPr/>
            </a:pPr>
            <a:r>
              <a:rPr lang="en-US" altLang="en-US" dirty="0"/>
              <a:t>Submit Free online application  </a:t>
            </a:r>
          </a:p>
          <a:p>
            <a:pPr marL="0" indent="0">
              <a:buNone/>
              <a:defRPr/>
            </a:pPr>
            <a:endParaRPr lang="en-US" altLang="en-US" sz="2800" dirty="0"/>
          </a:p>
        </p:txBody>
      </p:sp>
      <p:pic>
        <p:nvPicPr>
          <p:cNvPr id="15364" name="Picture 2" descr="Image result for Georgia Gwinnet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4724401"/>
            <a:ext cx="3150524" cy="18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58742" y="1654232"/>
            <a:ext cx="4838007" cy="2793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dirty="0"/>
              <a:t>10</a:t>
            </a:r>
            <a:r>
              <a:rPr lang="en-US" altLang="en-US" baseline="30000" dirty="0"/>
              <a:t>th</a:t>
            </a:r>
            <a:r>
              <a:rPr lang="en-US" altLang="en-US" dirty="0"/>
              <a:t>  - 12</a:t>
            </a:r>
            <a:r>
              <a:rPr lang="en-US" altLang="en-US" baseline="30000" dirty="0"/>
              <a:t>th</a:t>
            </a:r>
            <a:r>
              <a:rPr lang="en-US" altLang="en-US" dirty="0"/>
              <a:t> Graders </a:t>
            </a:r>
          </a:p>
          <a:p>
            <a:r>
              <a:rPr lang="en-US" altLang="en-US" dirty="0"/>
              <a:t>2.6+ Core Recommended</a:t>
            </a:r>
          </a:p>
          <a:p>
            <a:r>
              <a:rPr lang="en-US" altLang="en-US" dirty="0"/>
              <a:t>Accuplacer Test, ACT or SAT  Accepted</a:t>
            </a:r>
          </a:p>
          <a:p>
            <a:pPr lvl="1"/>
            <a:r>
              <a:rPr lang="en-US" altLang="en-US" sz="2000" dirty="0"/>
              <a:t>Score requirements determined by program area (see GTC website)</a:t>
            </a:r>
          </a:p>
        </p:txBody>
      </p:sp>
      <p:pic>
        <p:nvPicPr>
          <p:cNvPr id="7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4724400"/>
            <a:ext cx="3699164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52160" y="66502"/>
            <a:ext cx="4547062" cy="1333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2400" u="sng"/>
              <a:t>Gwinnett Tech.</a:t>
            </a:r>
            <a:br>
              <a:rPr lang="en-US" altLang="en-US" sz="2400" u="sng"/>
            </a:br>
            <a:r>
              <a:rPr lang="en-US" altLang="en-US" sz="2400" u="sng"/>
              <a:t>DE Basic Eligibility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1734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00"/>
    </mc:Choice>
    <mc:Fallback xmlns="">
      <p:transition spd="slow" advTm="657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Levels Of The Program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idx="1"/>
          </p:nvPr>
        </p:nvSpPr>
        <p:spPr>
          <a:xfrm>
            <a:off x="2351089" y="1617664"/>
            <a:ext cx="3298825" cy="574675"/>
          </a:xfrm>
        </p:spPr>
        <p:txBody>
          <a:bodyPr/>
          <a:lstStyle/>
          <a:p>
            <a:pPr eaLnBrk="1" hangingPunct="1"/>
            <a:r>
              <a:rPr lang="en-US" altLang="en-US"/>
              <a:t>Full-Time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2351089" y="2220560"/>
            <a:ext cx="3298825" cy="30950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/>
              <a:t>Attend classes at the college full-time</a:t>
            </a:r>
          </a:p>
          <a:p>
            <a:pPr eaLnBrk="1" hangingPunct="1"/>
            <a:r>
              <a:rPr lang="en-US" altLang="en-US"/>
              <a:t>Must take at least 4 classes at the college  </a:t>
            </a:r>
          </a:p>
          <a:p>
            <a:pPr eaLnBrk="1" hangingPunct="1"/>
            <a:r>
              <a:rPr lang="en-US" altLang="en-US"/>
              <a:t>May take up to 15 college hours p/sem.</a:t>
            </a:r>
          </a:p>
          <a:p>
            <a:pPr eaLnBrk="1" hangingPunct="1"/>
            <a:r>
              <a:rPr lang="en-US" altLang="en-US"/>
              <a:t>Still considered a South student</a:t>
            </a:r>
          </a:p>
          <a:p>
            <a:pPr eaLnBrk="1" hangingPunct="1"/>
            <a:r>
              <a:rPr lang="en-US" altLang="en-US"/>
              <a:t>Must earn 2.5 credits p/sem. to be eligible for South athletics</a:t>
            </a: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65801" y="1631951"/>
            <a:ext cx="3298825" cy="576263"/>
          </a:xfrm>
        </p:spPr>
        <p:txBody>
          <a:bodyPr/>
          <a:lstStyle/>
          <a:p>
            <a:pPr eaLnBrk="1" hangingPunct="1"/>
            <a:r>
              <a:rPr lang="en-US" altLang="en-US"/>
              <a:t>Part-Time</a:t>
            </a:r>
          </a:p>
        </p:txBody>
      </p:sp>
      <p:sp>
        <p:nvSpPr>
          <p:cNvPr id="17414" name="Content Placeholder 6"/>
          <p:cNvSpPr>
            <a:spLocks noGrp="1"/>
          </p:cNvSpPr>
          <p:nvPr>
            <p:ph sz="quarter" idx="4"/>
          </p:nvPr>
        </p:nvSpPr>
        <p:spPr>
          <a:xfrm>
            <a:off x="5765801" y="2217621"/>
            <a:ext cx="3298825" cy="309797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eaLnBrk="1" hangingPunct="1"/>
            <a:r>
              <a:rPr lang="en-US" altLang="en-US"/>
              <a:t>Combination of classes at South and the college of your choice</a:t>
            </a:r>
          </a:p>
          <a:p>
            <a:pPr eaLnBrk="1" hangingPunct="1"/>
            <a:r>
              <a:rPr lang="en-US" altLang="en-US"/>
              <a:t>Based on 7 Period Day!</a:t>
            </a:r>
          </a:p>
          <a:p>
            <a:r>
              <a:rPr lang="en-US" altLang="en-US"/>
              <a:t>Student schedule should reflect 6 segments. </a:t>
            </a:r>
          </a:p>
          <a:p>
            <a:pPr lvl="1"/>
            <a:r>
              <a:rPr lang="en-US" altLang="en-US"/>
              <a:t>3 DE + 3HS</a:t>
            </a:r>
          </a:p>
          <a:p>
            <a:pPr lvl="1"/>
            <a:r>
              <a:rPr lang="en-US"/>
              <a:t>2 DE + 4 HS</a:t>
            </a:r>
          </a:p>
          <a:p>
            <a:pPr lvl="1"/>
            <a:r>
              <a:rPr lang="en-US"/>
              <a:t>1 DE + 5 HS</a:t>
            </a:r>
          </a:p>
          <a:p>
            <a:pPr lvl="1"/>
            <a:r>
              <a:rPr lang="en-US"/>
              <a:t>4 DE + 0 HS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8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6"/>
    </mc:Choice>
    <mc:Fallback xmlns="">
      <p:transition spd="slow" advTm="687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63750" y="152401"/>
            <a:ext cx="7056438" cy="1400175"/>
          </a:xfrm>
        </p:spPr>
        <p:txBody>
          <a:bodyPr/>
          <a:lstStyle/>
          <a:p>
            <a:pPr eaLnBrk="1" hangingPunct="1"/>
            <a:r>
              <a:rPr lang="en-US" altLang="en-US"/>
              <a:t>South Gwinnett</a:t>
            </a:r>
            <a:br>
              <a:rPr lang="en-US" altLang="en-US"/>
            </a:br>
            <a:r>
              <a:rPr lang="en-US" altLang="en-US"/>
              <a:t>Campus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1676400"/>
            <a:ext cx="380365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/>
              <a:t>On Campus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2157413" y="2514600"/>
            <a:ext cx="3516312" cy="3970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/>
              <a:t>Fall 2024</a:t>
            </a:r>
          </a:p>
          <a:p>
            <a:pPr marL="0" indent="0" eaLnBrk="1" hangingPunct="1">
              <a:buNone/>
            </a:pPr>
            <a:r>
              <a:rPr lang="en-US" altLang="en-US" dirty="0"/>
              <a:t>	ENG1101 (Adv. Comp.)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	80% pass in 10</a:t>
            </a:r>
            <a:r>
              <a:rPr lang="en-US" altLang="en-US" baseline="30000" dirty="0"/>
              <a:t>th</a:t>
            </a:r>
            <a:r>
              <a:rPr lang="en-US" altLang="en-US" dirty="0"/>
              <a:t> Lit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MATH 1111 (College Algebra)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Spring 2025</a:t>
            </a:r>
          </a:p>
          <a:p>
            <a:pPr marL="0" indent="0" eaLnBrk="1" hangingPunct="1">
              <a:buNone/>
            </a:pPr>
            <a:r>
              <a:rPr lang="en-US" altLang="en-US" dirty="0"/>
              <a:t>	ENG1102 (Brit. Lit.)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	“C” in ENG1101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MATH 1127 (Intro. To Statistics)</a:t>
            </a:r>
          </a:p>
        </p:txBody>
      </p:sp>
      <p:sp>
        <p:nvSpPr>
          <p:cNvPr id="184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5801" y="1905001"/>
            <a:ext cx="3298825" cy="576263"/>
          </a:xfrm>
        </p:spPr>
        <p:txBody>
          <a:bodyPr/>
          <a:lstStyle/>
          <a:p>
            <a:pPr algn="ctr" eaLnBrk="1" hangingPunct="1"/>
            <a:r>
              <a:rPr lang="en-US" altLang="en-US" b="1"/>
              <a:t>Off Campus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5800" y="2514600"/>
            <a:ext cx="4064000" cy="374173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All Semesters 2025 - 2026</a:t>
            </a:r>
          </a:p>
          <a:p>
            <a:pPr marL="0" indent="0">
              <a:buNone/>
              <a:defRPr/>
            </a:pPr>
            <a:r>
              <a:rPr lang="en-US" dirty="0"/>
              <a:t>GTC Online</a:t>
            </a:r>
          </a:p>
          <a:p>
            <a:pPr marL="457200" lvl="1" indent="0">
              <a:buNone/>
              <a:defRPr/>
            </a:pPr>
            <a:r>
              <a:rPr lang="en-US" dirty="0"/>
              <a:t>80% pass in content area</a:t>
            </a:r>
          </a:p>
          <a:p>
            <a:pPr marL="0" indent="0">
              <a:buNone/>
              <a:defRPr/>
            </a:pPr>
            <a:r>
              <a:rPr lang="en-US" dirty="0"/>
              <a:t>GTC – Lawrenceville Campus</a:t>
            </a:r>
          </a:p>
          <a:p>
            <a:pPr marL="457200" lvl="1" indent="0">
              <a:buNone/>
              <a:defRPr/>
            </a:pPr>
            <a:r>
              <a:rPr lang="en-US" dirty="0"/>
              <a:t>80% pass in content area</a:t>
            </a:r>
          </a:p>
          <a:p>
            <a:pPr marL="0" indent="0">
              <a:buNone/>
              <a:defRPr/>
            </a:pPr>
            <a:r>
              <a:rPr lang="en-US" dirty="0"/>
              <a:t>GGC – Lawrenceville Campus</a:t>
            </a:r>
          </a:p>
          <a:p>
            <a:pPr marL="0" indent="0">
              <a:buNone/>
              <a:defRPr/>
            </a:pPr>
            <a:r>
              <a:rPr lang="en-US" dirty="0"/>
              <a:t>Any Other Post-secondary Institutions: Ex:</a:t>
            </a:r>
          </a:p>
          <a:p>
            <a:pPr marL="457200" lvl="1" indent="0">
              <a:buNone/>
              <a:defRPr/>
            </a:pPr>
            <a:r>
              <a:rPr lang="en-US" dirty="0"/>
              <a:t>GA State – Clarkston </a:t>
            </a:r>
          </a:p>
          <a:p>
            <a:pPr marL="457200" lvl="1" indent="0">
              <a:buNone/>
              <a:defRPr/>
            </a:pPr>
            <a:r>
              <a:rPr lang="en-US" dirty="0"/>
              <a:t>GA State – downtown Atlanta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0"/>
    </mc:Choice>
    <mc:Fallback xmlns="">
      <p:transition spd="slow" advTm="443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My Credits Transfer?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09801" y="1190626"/>
            <a:ext cx="7859713" cy="5108575"/>
          </a:xfrm>
        </p:spPr>
        <p:txBody>
          <a:bodyPr/>
          <a:lstStyle/>
          <a:p>
            <a:pPr eaLnBrk="1" hangingPunct="1"/>
            <a:r>
              <a:rPr lang="en-US" altLang="en-US" sz="2400"/>
              <a:t>It is the student’s responsibility to talk with colleges regarding their policies on Dual Enrollment credit.</a:t>
            </a:r>
          </a:p>
          <a:p>
            <a:pPr eaLnBrk="1" hangingPunct="1"/>
            <a:r>
              <a:rPr lang="en-US" altLang="en-US" sz="2400"/>
              <a:t>Generally, public colleges in Georgia will honor any credit earned at any Technical or other Public college in Georgia when grade is “C” or better.</a:t>
            </a:r>
          </a:p>
          <a:p>
            <a:pPr eaLnBrk="1" hangingPunct="1"/>
            <a:r>
              <a:rPr lang="en-US" altLang="en-US" sz="2400"/>
              <a:t>Private colleges and out of state colleges vary on their acceptance of DE credits.</a:t>
            </a:r>
          </a:p>
        </p:txBody>
      </p:sp>
      <p:pic>
        <p:nvPicPr>
          <p:cNvPr id="19460" name="Picture 7" descr="Image result for south gwinnett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97438"/>
            <a:ext cx="22098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859338"/>
            <a:ext cx="23590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029200" y="56388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44"/>
    </mc:Choice>
    <mc:Fallback xmlns="">
      <p:transition spd="slow" advTm="598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About Grading?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030777" y="1371600"/>
            <a:ext cx="9404723" cy="5486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/>
              <a:t>Most colleges will send letter grades which will be transcribed as: A=95, B=85, C=75, D=70, F=55</a:t>
            </a:r>
          </a:p>
          <a:p>
            <a:r>
              <a:rPr lang="en-US" sz="2400"/>
              <a:t>3-5 semester hour college classes = 1.0 HS credit</a:t>
            </a:r>
            <a:endParaRPr lang="en-US" altLang="en-US" sz="2400"/>
          </a:p>
          <a:p>
            <a:pPr eaLnBrk="1" hangingPunct="1"/>
            <a:r>
              <a:rPr lang="en-US" altLang="en-US" sz="2400"/>
              <a:t>No points are added to the final grade, but students receive an additional .5 to their core HOPE GPA on a 4.0 scale.</a:t>
            </a:r>
          </a:p>
          <a:p>
            <a:pPr eaLnBrk="1" hangingPunct="1"/>
            <a:r>
              <a:rPr lang="en-US" altLang="en-US" sz="2400" u="sng"/>
              <a:t>No End of Course Tests</a:t>
            </a:r>
            <a:r>
              <a:rPr lang="en-US" altLang="en-US" sz="2400"/>
              <a:t> required for DE courses.</a:t>
            </a:r>
          </a:p>
          <a:p>
            <a:pPr eaLnBrk="1" hangingPunct="1"/>
            <a:r>
              <a:rPr lang="en-US" altLang="en-US" sz="2400"/>
              <a:t>If the student fails a college class, it could jeopardize graduation and their HOPE scholarship eligibility.</a:t>
            </a:r>
          </a:p>
          <a:p>
            <a:pPr eaLnBrk="1" hangingPunct="1"/>
            <a:r>
              <a:rPr lang="en-US" altLang="en-US" sz="2400" b="1" u="sng"/>
              <a:t>ALL</a:t>
            </a:r>
            <a:r>
              <a:rPr lang="en-US" altLang="en-US" sz="2400"/>
              <a:t> DE classes are included on high school transcript</a:t>
            </a:r>
          </a:p>
          <a:p>
            <a:pPr marL="0" indent="0">
              <a:buNone/>
              <a:defRPr/>
            </a:pPr>
            <a:endParaRPr lang="en-US" sz="1900" b="1"/>
          </a:p>
          <a:p>
            <a:pPr marL="0" indent="0" algn="ctr">
              <a:buNone/>
              <a:defRPr/>
            </a:pPr>
            <a:r>
              <a:rPr lang="en-US" sz="1700" b="1" u="sng">
                <a:solidFill>
                  <a:srgbClr val="FFFF00"/>
                </a:solidFill>
              </a:rPr>
              <a:t>Important Notes: </a:t>
            </a:r>
          </a:p>
          <a:p>
            <a:pPr marL="0" indent="0" algn="ctr">
              <a:buNone/>
              <a:defRPr/>
            </a:pPr>
            <a:r>
              <a:rPr lang="en-US" sz="1700" i="1"/>
              <a:t>College Science labs will not receive HS credit but will be recorded on College transcript. </a:t>
            </a:r>
          </a:p>
          <a:p>
            <a:pPr marL="0" indent="0" algn="ctr">
              <a:buNone/>
              <a:defRPr/>
            </a:pPr>
            <a:r>
              <a:rPr lang="en-US" sz="1700" i="1"/>
              <a:t>Labs will not count toward fourth science requirement.</a:t>
            </a:r>
          </a:p>
          <a:p>
            <a:pPr marL="0" indent="0" algn="ctr">
              <a:buNone/>
              <a:defRPr/>
            </a:pPr>
            <a:r>
              <a:rPr lang="en-US" sz="1700" i="1"/>
              <a:t>HS seniors are eligible to take DE courses during Fall and Spring semesters, but not the summer of their graduating year.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0484" name="Picture 2" descr="C:\Users\tracey.wilson\AppData\Local\Microsoft\Windows\Temporary Internet Files\Content.IE5\2XMVVF7W\A-Plus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4" y="484189"/>
            <a:ext cx="12588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02"/>
    </mc:Choice>
    <mc:Fallback xmlns="">
      <p:transition spd="slow" advTm="12890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57400" y="152401"/>
            <a:ext cx="7056438" cy="1400175"/>
          </a:xfrm>
        </p:spPr>
        <p:txBody>
          <a:bodyPr/>
          <a:lstStyle/>
          <a:p>
            <a:pPr eaLnBrk="1" hangingPunct="1"/>
            <a:r>
              <a:rPr lang="en-US" altLang="en-US"/>
              <a:t>Course Basics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87235" y="990601"/>
            <a:ext cx="8853055" cy="5135879"/>
          </a:xfrm>
        </p:spPr>
        <p:txBody>
          <a:bodyPr rtlCol="0">
            <a:normAutofit fontScale="70000" lnSpcReduction="200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en-US" sz="2400" b="1" u="sng" dirty="0"/>
              <a:t>Math</a:t>
            </a:r>
            <a:r>
              <a:rPr lang="en-US" altLang="en-US" sz="2400" u="sng" dirty="0"/>
              <a:t>:</a:t>
            </a:r>
            <a:r>
              <a:rPr lang="en-US" altLang="en-US" sz="2400" dirty="0"/>
              <a:t>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2400" dirty="0" err="1"/>
              <a:t>Alg</a:t>
            </a:r>
            <a:r>
              <a:rPr lang="en-US" altLang="en-US" sz="2400" dirty="0"/>
              <a:t>: Con &amp; Conn, </a:t>
            </a:r>
            <a:r>
              <a:rPr lang="en-US" altLang="en-US" sz="2400" dirty="0" err="1"/>
              <a:t>Geom</a:t>
            </a:r>
            <a:r>
              <a:rPr lang="en-US" altLang="en-US" sz="2400" dirty="0"/>
              <a:t>: Con &amp; Conn, Adv. </a:t>
            </a:r>
            <a:r>
              <a:rPr lang="en-US" altLang="en-US" sz="2400" dirty="0" err="1"/>
              <a:t>Alg</a:t>
            </a:r>
            <a:r>
              <a:rPr lang="en-US" altLang="en-US" sz="2400" dirty="0"/>
              <a:t>: Con &amp; Conn or higher must be taken at the high school  before any college Math courses will be approved.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altLang="en-US" sz="2400" dirty="0"/>
          </a:p>
          <a:p>
            <a:pPr algn="ctr">
              <a:lnSpc>
                <a:spcPct val="110000"/>
              </a:lnSpc>
              <a:defRPr/>
            </a:pPr>
            <a:r>
              <a:rPr lang="en-US" altLang="en-US" sz="2400" b="1" u="sng" dirty="0"/>
              <a:t>Science</a:t>
            </a:r>
            <a:r>
              <a:rPr lang="en-US" altLang="en-US" sz="2400" u="sng" dirty="0"/>
              <a:t>: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2400" dirty="0"/>
              <a:t>College Biology I or Chemistry I </a:t>
            </a:r>
            <a:r>
              <a:rPr lang="en-US" altLang="en-US" sz="2400" b="1" u="sng" dirty="0">
                <a:solidFill>
                  <a:srgbClr val="FF0000"/>
                </a:solidFill>
              </a:rPr>
              <a:t>CANNOT</a:t>
            </a:r>
            <a:r>
              <a:rPr lang="en-US" altLang="en-US" sz="2400" dirty="0"/>
              <a:t> count as 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Science for graduation. College Pre-Calculus is required before Physics can be taken at college.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altLang="en-US" sz="2400" dirty="0"/>
          </a:p>
          <a:p>
            <a:pPr algn="ctr">
              <a:lnSpc>
                <a:spcPct val="110000"/>
              </a:lnSpc>
              <a:defRPr/>
            </a:pPr>
            <a:r>
              <a:rPr lang="en-US" altLang="en-US" sz="2400" b="1" u="sng" dirty="0"/>
              <a:t>English</a:t>
            </a:r>
            <a:endParaRPr lang="en-US" altLang="en-US" sz="2400" u="sng" dirty="0"/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2400" dirty="0"/>
              <a:t>If 11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American Lit. is not taken at South, English 1101, English 1102, AND College American Lit. must be taken to get credit for HS credit.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altLang="en-US" sz="2400" dirty="0"/>
          </a:p>
          <a:p>
            <a:pPr algn="ctr">
              <a:lnSpc>
                <a:spcPct val="110000"/>
              </a:lnSpc>
              <a:defRPr/>
            </a:pPr>
            <a:r>
              <a:rPr lang="en-US" altLang="en-US" sz="2400" b="1" u="sng" dirty="0"/>
              <a:t>History</a:t>
            </a:r>
            <a:r>
              <a:rPr lang="en-US" altLang="en-US" sz="2400" u="sng" dirty="0"/>
              <a:t>: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2400" dirty="0"/>
              <a:t>U.S. Hist. 2111 or US Hist. 2112 will meet the graduation requirement.</a:t>
            </a:r>
          </a:p>
          <a:p>
            <a:pPr marL="457200" lvl="1" indent="0" algn="ctr">
              <a:lnSpc>
                <a:spcPct val="110000"/>
              </a:lnSpc>
              <a:buNone/>
              <a:defRPr/>
            </a:pPr>
            <a:r>
              <a:rPr lang="en-US" altLang="en-US" sz="2200" dirty="0"/>
              <a:t>Macro or Micro Econ. will meet the graduation requirement.</a:t>
            </a:r>
          </a:p>
          <a:p>
            <a:pPr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78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97"/>
    </mc:Choice>
    <mc:Fallback xmlns="">
      <p:transition spd="slow" advTm="848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Dropping or Changing Courses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48145" y="1739900"/>
            <a:ext cx="9691255" cy="4813302"/>
          </a:xfrm>
        </p:spPr>
        <p:txBody>
          <a:bodyPr/>
          <a:lstStyle/>
          <a:p>
            <a:pPr eaLnBrk="1" hangingPunct="1"/>
            <a:r>
              <a:rPr lang="en-US" altLang="en-US"/>
              <a:t>Any college course changes made at the beginning of the semester must be approved by the DE Counselor.</a:t>
            </a:r>
          </a:p>
          <a:p>
            <a:pPr eaLnBrk="1" hangingPunct="1"/>
            <a:r>
              <a:rPr lang="en-US" altLang="en-US"/>
              <a:t>Dropping college classes </a:t>
            </a:r>
            <a:r>
              <a:rPr lang="en-US" altLang="en-US" b="1" u="sng">
                <a:solidFill>
                  <a:srgbClr val="FF0000"/>
                </a:solidFill>
              </a:rPr>
              <a:t>AFTER </a:t>
            </a:r>
            <a:r>
              <a:rPr lang="en-US" altLang="en-US"/>
              <a:t>the college’s Drop/Add period at the beginning of the semester is Not an Option.</a:t>
            </a:r>
          </a:p>
          <a:p>
            <a:pPr eaLnBrk="1" hangingPunct="1"/>
            <a:r>
              <a:rPr lang="en-US" altLang="en-US"/>
              <a:t>Colleges will advertise Drop/Add timeframes. </a:t>
            </a:r>
          </a:p>
          <a:p>
            <a:pPr lvl="1" eaLnBrk="1" hangingPunct="1"/>
            <a:r>
              <a:rPr lang="en-US" altLang="en-US"/>
              <a:t>These are for current college students, not DE students.</a:t>
            </a:r>
          </a:p>
          <a:p>
            <a:pPr eaLnBrk="1" hangingPunct="1"/>
            <a:r>
              <a:rPr lang="en-US" altLang="en-US"/>
              <a:t>Dropping courses could result in DE courses being unavailable the following semester.</a:t>
            </a:r>
          </a:p>
          <a:p>
            <a:pPr eaLnBrk="1" hangingPunct="1"/>
            <a:r>
              <a:rPr lang="en-US" altLang="en-US"/>
              <a:t>Student’s graduation status could be affected if courses are dropped or changed without approval.</a:t>
            </a:r>
          </a:p>
        </p:txBody>
      </p:sp>
      <p:pic>
        <p:nvPicPr>
          <p:cNvPr id="23556" name="Picture 3" descr="Stop Sign by mat2468xke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565150"/>
            <a:ext cx="16002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9"/>
    </mc:Choice>
    <mc:Fallback xmlns="">
      <p:transition spd="slow" advTm="628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882900" y="1597025"/>
            <a:ext cx="6896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Arial" panose="020B0604020202020204" pitchFamily="34" charset="0"/>
                <a:hlinkClick r:id="rId2"/>
              </a:rPr>
              <a:t>https://www.gafutures.org/</a:t>
            </a:r>
            <a:endParaRPr lang="en-US" altLang="en-US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Arial" panose="020B0604020202020204" pitchFamily="34" charset="0"/>
            </a:endParaRPr>
          </a:p>
        </p:txBody>
      </p:sp>
      <p:pic>
        <p:nvPicPr>
          <p:cNvPr id="24579" name="Picture 4" descr="Welcome to GAfu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2543176"/>
            <a:ext cx="6619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905125" y="304801"/>
            <a:ext cx="5518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Dual Enrollment Galore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AT: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524000" y="5562601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>
                <a:latin typeface="Arial" panose="020B0604020202020204" pitchFamily="34" charset="0"/>
              </a:rPr>
              <a:t>Create</a:t>
            </a:r>
            <a:r>
              <a:rPr lang="en-US" altLang="en-US" sz="3600" b="1">
                <a:latin typeface="Arial" panose="020B0604020202020204" pitchFamily="34" charset="0"/>
              </a:rPr>
              <a:t> or </a:t>
            </a:r>
            <a:r>
              <a:rPr lang="en-US" altLang="en-US" sz="3600" b="1" u="sng">
                <a:latin typeface="Arial" panose="020B0604020202020204" pitchFamily="34" charset="0"/>
              </a:rPr>
              <a:t>Update</a:t>
            </a:r>
            <a:r>
              <a:rPr lang="en-US" altLang="en-US" sz="3600" b="1">
                <a:latin typeface="Arial" panose="020B0604020202020204" pitchFamily="34" charset="0"/>
              </a:rPr>
              <a:t> Your Gafutures Account</a:t>
            </a:r>
          </a:p>
        </p:txBody>
      </p:sp>
    </p:spTree>
    <p:extLst>
      <p:ext uri="{BB962C8B-B14F-4D97-AF65-F5344CB8AC3E}">
        <p14:creationId xmlns:p14="http://schemas.microsoft.com/office/powerpoint/2010/main" val="26886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82"/>
    </mc:Choice>
    <mc:Fallback xmlns="">
      <p:transition spd="slow" advTm="398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524000" y="12192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https://www.gafutures.org/hope-state-aid-programs/.../dual-enrollment/</a:t>
            </a:r>
            <a:endParaRPr lang="en-US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209800" y="228601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View The DE Application Process on Gafutures.org</a:t>
            </a: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610600" y="2286001"/>
            <a:ext cx="1828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Dual Enrollment </a:t>
            </a:r>
            <a:r>
              <a:rPr lang="en-US" altLang="en-US" sz="2400" u="sng">
                <a:latin typeface="Arial" panose="020B0604020202020204" pitchFamily="34" charset="0"/>
              </a:rPr>
              <a:t>Funding Application </a:t>
            </a:r>
            <a:r>
              <a:rPr lang="en-US" altLang="en-US" sz="2400">
                <a:latin typeface="Arial" panose="020B0604020202020204" pitchFamily="34" charset="0"/>
              </a:rPr>
              <a:t>must be completed once a year.**</a:t>
            </a:r>
          </a:p>
        </p:txBody>
      </p:sp>
    </p:spTree>
    <p:extLst>
      <p:ext uri="{BB962C8B-B14F-4D97-AF65-F5344CB8AC3E}">
        <p14:creationId xmlns:p14="http://schemas.microsoft.com/office/powerpoint/2010/main" val="21908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8"/>
    </mc:Choice>
    <mc:Fallback xmlns="">
      <p:transition spd="slow" advTm="229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8305800" cy="1400175"/>
          </a:xfrm>
        </p:spPr>
        <p:txBody>
          <a:bodyPr/>
          <a:lstStyle/>
          <a:p>
            <a:pPr eaLnBrk="1" hangingPunct="1"/>
            <a:r>
              <a:rPr lang="en-US" altLang="en-US" sz="3200" b="1" err="1"/>
              <a:t>GAFutures</a:t>
            </a:r>
            <a:r>
              <a:rPr lang="en-US" altLang="en-US" sz="3200" b="1"/>
              <a:t>….. Applications &amp; Transcripts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657601"/>
            <a:ext cx="55737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71576"/>
            <a:ext cx="55737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227888" y="1171576"/>
            <a:ext cx="32115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 u="sng">
                <a:latin typeface="Arial" panose="020B0604020202020204" pitchFamily="34" charset="0"/>
              </a:rPr>
              <a:t>College Applications </a:t>
            </a:r>
            <a:r>
              <a:rPr lang="en-US" altLang="en-US" sz="2400">
                <a:latin typeface="Arial" panose="020B0604020202020204" pitchFamily="34" charset="0"/>
              </a:rPr>
              <a:t>Link can be used to apply to some schools for DE. Many programs require students to use the college’s website to apply.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7227888" y="4419600"/>
            <a:ext cx="3211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Sending transcripts can be done quickly and easily through the </a:t>
            </a:r>
            <a:r>
              <a:rPr lang="en-US" altLang="en-US" sz="2400" u="sng">
                <a:latin typeface="Arial" panose="020B0604020202020204" pitchFamily="34" charset="0"/>
              </a:rPr>
              <a:t>High School Transcripts </a:t>
            </a:r>
            <a:r>
              <a:rPr lang="en-US" altLang="en-US" sz="2400">
                <a:latin typeface="Arial" panose="020B0604020202020204" pitchFamily="34" charset="0"/>
              </a:rPr>
              <a:t>link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3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4"/>
    </mc:Choice>
    <mc:Fallback xmlns="">
      <p:transition spd="slow" advTm="275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Dual Enrollment?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188" y="1846263"/>
            <a:ext cx="8229600" cy="4551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r>
              <a:rPr lang="en-US" sz="2800"/>
              <a:t>An opportunity offered to qualified high school students to earn college credits. </a:t>
            </a:r>
            <a:endParaRPr lang="en-US"/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r>
              <a:rPr lang="en-US" sz="2800"/>
              <a:t>The student is simultaneously enrolled in high school and college and earns credit for both. 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r>
              <a:rPr lang="en-US" sz="2800"/>
              <a:t>The student can be a full-time or part-time college student.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Char char="•"/>
              <a:defRPr/>
            </a:pPr>
            <a:r>
              <a:rPr lang="en-US" sz="2800"/>
              <a:t>DE is a </a:t>
            </a:r>
            <a:r>
              <a:rPr lang="en-US" sz="2800" b="1"/>
              <a:t>Big</a:t>
            </a:r>
            <a:r>
              <a:rPr lang="en-US" sz="2800"/>
              <a:t> commitment – Choose Wisely!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/>
          </a:p>
        </p:txBody>
      </p:sp>
      <p:pic>
        <p:nvPicPr>
          <p:cNvPr id="7172" name="Picture 2" descr="C:\Users\tracey.wilson\AppData\Local\Microsoft\Windows\Temporary Internet Files\Content.IE5\UR059H9H\question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835025"/>
            <a:ext cx="1600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3"/>
    </mc:Choice>
    <mc:Fallback xmlns="">
      <p:transition spd="slow" advTm="2005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92D050"/>
                </a:solidFill>
              </a:rPr>
              <a:t>2025 – 2026 South Gwinnett HS</a:t>
            </a:r>
            <a:br>
              <a:rPr lang="en-US" altLang="en-US" sz="3200" b="1" dirty="0">
                <a:solidFill>
                  <a:srgbClr val="92D050"/>
                </a:solidFill>
              </a:rPr>
            </a:br>
            <a:r>
              <a:rPr lang="en-US" altLang="en-US" sz="3200" b="1" dirty="0">
                <a:solidFill>
                  <a:srgbClr val="92D050"/>
                </a:solidFill>
              </a:rPr>
              <a:t>DE Procedures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40910"/>
            <a:ext cx="10702470" cy="4759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  <a:defRPr/>
            </a:pPr>
            <a:r>
              <a:rPr lang="en-US" sz="2800"/>
              <a:t>For Step-By-Step Directions to Apply for Dual Enrollment through South Gwinnett High School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/>
              <a:t>Go to SGHS Website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/>
              <a:t>Go under Counseling tab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/>
              <a:t>Click on Dual Enrollment tab</a:t>
            </a:r>
          </a:p>
          <a:p>
            <a:pPr marL="457200" lvl="1" indent="0" algn="ctr">
              <a:buNone/>
              <a:defRPr/>
            </a:pPr>
            <a:r>
              <a:rPr lang="en-US" sz="2800" b="1"/>
              <a:t>College deadlines will be different from our high school deadlines. Students must meet South Gwinnett HS deadlines to participate in the DE Program.</a:t>
            </a:r>
          </a:p>
          <a:p>
            <a:pPr marL="457200" lvl="1" indent="0" algn="ctr">
              <a:buNone/>
              <a:defRPr/>
            </a:pPr>
            <a:r>
              <a:rPr lang="en-US" sz="2400" b="1" u="sng">
                <a:solidFill>
                  <a:srgbClr val="FF0000"/>
                </a:solidFill>
              </a:rPr>
              <a:t> South Gwinnett HS Dual Enrollment Deadline is May 2, 2025</a:t>
            </a:r>
          </a:p>
        </p:txBody>
      </p:sp>
    </p:spTree>
    <p:extLst>
      <p:ext uri="{BB962C8B-B14F-4D97-AF65-F5344CB8AC3E}">
        <p14:creationId xmlns:p14="http://schemas.microsoft.com/office/powerpoint/2010/main" val="42881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90"/>
    </mc:Choice>
    <mc:Fallback xmlns="">
      <p:transition spd="slow" advTm="628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/>
              <a:t>Final Considerations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FF0000"/>
                </a:solidFill>
              </a:rPr>
              <a:t>College classes should be planned around South’s schedule</a:t>
            </a:r>
          </a:p>
          <a:p>
            <a:pPr lvl="1" eaLnBrk="1" hangingPunct="1">
              <a:defRPr/>
            </a:pPr>
            <a:r>
              <a:rPr lang="en-US" altLang="en-US" b="1">
                <a:solidFill>
                  <a:srgbClr val="FF0000"/>
                </a:solidFill>
              </a:rPr>
              <a:t>Ex. If Part-Time, choose college course times AFTER 5</a:t>
            </a:r>
            <a:r>
              <a:rPr lang="en-US" altLang="en-US" b="1" baseline="30000">
                <a:solidFill>
                  <a:srgbClr val="FF0000"/>
                </a:solidFill>
              </a:rPr>
              <a:t>th</a:t>
            </a:r>
            <a:r>
              <a:rPr lang="en-US" altLang="en-US" b="1">
                <a:solidFill>
                  <a:srgbClr val="FF0000"/>
                </a:solidFill>
              </a:rPr>
              <a:t> PERIOD (12:30PM)</a:t>
            </a:r>
            <a:endParaRPr lang="en-US" altLang="en-US"/>
          </a:p>
          <a:p>
            <a:pPr eaLnBrk="1" hangingPunct="1">
              <a:defRPr/>
            </a:pPr>
            <a:r>
              <a:rPr lang="en-US" altLang="en-US"/>
              <a:t>DE is Free – </a:t>
            </a:r>
            <a:r>
              <a:rPr lang="en-US" altLang="en-US" b="1"/>
              <a:t>But</a:t>
            </a:r>
            <a:r>
              <a:rPr lang="en-US" altLang="en-US"/>
              <a:t>, some course specific fees must be paid by the student including any Late fees</a:t>
            </a:r>
          </a:p>
          <a:p>
            <a:pPr eaLnBrk="1" hangingPunct="1">
              <a:defRPr/>
            </a:pPr>
            <a:r>
              <a:rPr lang="en-US" altLang="en-US"/>
              <a:t>Colleges communicate with the </a:t>
            </a:r>
            <a:r>
              <a:rPr lang="en-US" altLang="en-US" u="sng"/>
              <a:t>Student</a:t>
            </a:r>
            <a:r>
              <a:rPr lang="en-US" altLang="en-US"/>
              <a:t> through email -Not the parent/guardian or South</a:t>
            </a:r>
          </a:p>
          <a:p>
            <a:pPr eaLnBrk="1" hangingPunct="1">
              <a:defRPr/>
            </a:pPr>
            <a:r>
              <a:rPr lang="en-US" altLang="en-US"/>
              <a:t>Competitive colleges may not consider DE courses as rigorous as AP courses offered at South</a:t>
            </a:r>
          </a:p>
          <a:p>
            <a:pPr eaLnBrk="1" hangingPunct="1">
              <a:defRPr/>
            </a:pPr>
            <a:r>
              <a:rPr lang="en-US" altLang="en-US"/>
              <a:t>Student must have all schedule changes approved by the South DE counselor</a:t>
            </a:r>
          </a:p>
          <a:p>
            <a:pPr eaLnBrk="1" hangingPunct="1">
              <a:defRPr/>
            </a:pPr>
            <a:r>
              <a:rPr lang="en-US" altLang="en-US"/>
              <a:t>Student should check South website to keep up with important announcements and activities-</a:t>
            </a:r>
            <a:r>
              <a:rPr lang="en-US" altLang="en-US" b="1"/>
              <a:t>especially Seniors</a:t>
            </a:r>
            <a:r>
              <a:rPr lang="en-US" altLang="en-US"/>
              <a:t>!</a:t>
            </a:r>
          </a:p>
          <a:p>
            <a:pPr eaLnBrk="1" hangingPunct="1">
              <a:defRPr/>
            </a:pPr>
            <a:r>
              <a:rPr lang="en-US" altLang="en-US"/>
              <a:t>Student services (IEP, 504 plans, etc.) must be arranged with the college by the student</a:t>
            </a:r>
          </a:p>
          <a:p>
            <a:pPr marL="0" indent="0">
              <a:buNone/>
              <a:defRPr/>
            </a:pPr>
            <a:endParaRPr lang="en-US" altLang="en-US"/>
          </a:p>
        </p:txBody>
      </p:sp>
      <p:pic>
        <p:nvPicPr>
          <p:cNvPr id="29700" name="Picture 2" descr="C:\Users\tracey.wilson\AppData\Local\Microsoft\Windows\Temporary Internet Files\Content.IE5\QY5V3G20\cau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3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17"/>
    </mc:Choice>
    <mc:Fallback xmlns="">
      <p:transition spd="slow" advTm="6211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/>
              <a:t> Final Considerations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/>
              <a:t>Credit transferability is Not guaranteed </a:t>
            </a:r>
          </a:p>
          <a:p>
            <a:pPr eaLnBrk="1" hangingPunct="1"/>
            <a:r>
              <a:rPr lang="en-US" altLang="en-US"/>
              <a:t>College Holidays, Spring Breaks may be different from South’s</a:t>
            </a:r>
          </a:p>
          <a:p>
            <a:pPr eaLnBrk="1" hangingPunct="1"/>
            <a:r>
              <a:rPr lang="en-US" altLang="en-US"/>
              <a:t>Students are not allowed to be on South’s campus on days or periods they don’t have classes at South</a:t>
            </a:r>
          </a:p>
          <a:p>
            <a:pPr eaLnBrk="1" hangingPunct="1"/>
            <a:r>
              <a:rPr lang="en-US" altLang="en-US"/>
              <a:t>Students are not allowed to be at South if they are taking college Online courses-Media Center is not an option</a:t>
            </a:r>
          </a:p>
          <a:p>
            <a:pPr lvl="1" eaLnBrk="1" hangingPunct="1"/>
            <a:r>
              <a:rPr lang="en-US" altLang="en-US"/>
              <a:t>If you are not able to leave South during your assigned DE courses, you will need to reconsider participating in the program.</a:t>
            </a:r>
          </a:p>
          <a:p>
            <a:pPr eaLnBrk="1" hangingPunct="1"/>
            <a:r>
              <a:rPr lang="en-US" altLang="en-US"/>
              <a:t>DE Coordinator must receive college schedule from Student, </a:t>
            </a:r>
            <a:r>
              <a:rPr lang="en-US" altLang="en-US" b="1"/>
              <a:t>before</a:t>
            </a:r>
            <a:r>
              <a:rPr lang="en-US" altLang="en-US"/>
              <a:t> South Schedule will be changed</a:t>
            </a:r>
          </a:p>
          <a:p>
            <a:pPr eaLnBrk="1" hangingPunct="1"/>
            <a:r>
              <a:rPr lang="en-US" altLang="en-US"/>
              <a:t>DE is a </a:t>
            </a:r>
            <a:r>
              <a:rPr lang="en-US" altLang="en-US" b="1" u="sng"/>
              <a:t>big</a:t>
            </a:r>
            <a:r>
              <a:rPr lang="en-US" altLang="en-US"/>
              <a:t> commitment – choose wisely!!</a:t>
            </a:r>
          </a:p>
        </p:txBody>
      </p:sp>
      <p:pic>
        <p:nvPicPr>
          <p:cNvPr id="30724" name="Picture 2" descr="C:\Users\tracey.wilson\AppData\Local\Microsoft\Windows\Temporary Internet Files\Content.IE5\QY5V3G20\cau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86"/>
    </mc:Choice>
    <mc:Fallback xmlns="">
      <p:transition spd="slow" advTm="3258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67CC-C9A3-48CA-B45D-F104B716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Gwinnett High School</a:t>
            </a:r>
            <a:br>
              <a:rPr lang="en-US"/>
            </a:br>
            <a:r>
              <a:rPr lang="en-US"/>
              <a:t>Dual Enrollment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C488-D541-4BD6-9360-FC03F9E6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Mrs. Monica </a:t>
            </a:r>
            <a:r>
              <a:rPr lang="en-US" err="1"/>
              <a:t>DeBowles</a:t>
            </a:r>
            <a:endParaRPr lang="en-US"/>
          </a:p>
          <a:p>
            <a:r>
              <a:rPr lang="en-US"/>
              <a:t>Dual Enrollment Coordinator for Last Names A – L</a:t>
            </a:r>
          </a:p>
          <a:p>
            <a:r>
              <a:rPr lang="en-US">
                <a:hlinkClick r:id="rId2"/>
              </a:rPr>
              <a:t>Monica.debowles@gcpsk12.org</a:t>
            </a:r>
            <a:endParaRPr lang="en-US"/>
          </a:p>
          <a:p>
            <a:r>
              <a:rPr lang="en-US"/>
              <a:t>(770) 736 – 4313</a:t>
            </a:r>
          </a:p>
          <a:p>
            <a:endParaRPr lang="en-US"/>
          </a:p>
          <a:p>
            <a:r>
              <a:rPr lang="en-US"/>
              <a:t>Ms. Tiana Cunningham</a:t>
            </a:r>
          </a:p>
          <a:p>
            <a:r>
              <a:rPr lang="en-US"/>
              <a:t>Dual Enrollment Coordinator for Last Names M – Z</a:t>
            </a:r>
          </a:p>
          <a:p>
            <a:r>
              <a:rPr lang="en-US">
                <a:hlinkClick r:id="rId3"/>
              </a:rPr>
              <a:t>Tiana.Cunningham@gcpsk12.org</a:t>
            </a:r>
            <a:endParaRPr lang="en-US"/>
          </a:p>
          <a:p>
            <a:r>
              <a:rPr lang="en-US"/>
              <a:t>(678) 344 - 2160</a:t>
            </a:r>
          </a:p>
        </p:txBody>
      </p:sp>
    </p:spTree>
    <p:extLst>
      <p:ext uri="{BB962C8B-B14F-4D97-AF65-F5344CB8AC3E}">
        <p14:creationId xmlns:p14="http://schemas.microsoft.com/office/powerpoint/2010/main" val="164616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 Eligibility to Participate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sz="2400"/>
              <a:t>All 11</a:t>
            </a:r>
            <a:r>
              <a:rPr lang="en-US" altLang="en-US" sz="2400" baseline="30000"/>
              <a:t>th</a:t>
            </a:r>
            <a:r>
              <a:rPr lang="en-US" altLang="en-US" sz="2400"/>
              <a:t> -12</a:t>
            </a:r>
            <a:r>
              <a:rPr lang="en-US" altLang="en-US" sz="2400" baseline="30000"/>
              <a:t>th</a:t>
            </a:r>
            <a:r>
              <a:rPr lang="en-US" altLang="en-US" sz="2400"/>
              <a:t> grade students attending an eligible public or private high schools or a home student program</a:t>
            </a:r>
          </a:p>
          <a:p>
            <a:pPr eaLnBrk="1" hangingPunct="1"/>
            <a:r>
              <a:rPr lang="en-US" altLang="en-US" sz="2400"/>
              <a:t>No residency or citizenship requirement</a:t>
            </a:r>
          </a:p>
          <a:p>
            <a:pPr eaLnBrk="1" hangingPunct="1"/>
            <a:r>
              <a:rPr lang="en-US" altLang="en-US" sz="2400"/>
              <a:t>Must be admitted to postsecondary institution</a:t>
            </a:r>
          </a:p>
          <a:p>
            <a:pPr eaLnBrk="1" hangingPunct="1"/>
            <a:r>
              <a:rPr lang="en-US" altLang="en-US" sz="2400"/>
              <a:t>Must be on track to graduate high school with class</a:t>
            </a:r>
          </a:p>
          <a:p>
            <a:pPr eaLnBrk="1" hangingPunct="1"/>
            <a:r>
              <a:rPr lang="en-US" altLang="en-US" sz="2400"/>
              <a:t>Cannot be graduated from high school early</a:t>
            </a:r>
          </a:p>
          <a:p>
            <a:pPr eaLnBrk="1" hangingPunct="1"/>
            <a:r>
              <a:rPr lang="en-US" altLang="en-US" sz="2400"/>
              <a:t>Can be denied participation for violation of secondary or post secondary rules</a:t>
            </a:r>
          </a:p>
          <a:p>
            <a:pPr lvl="1" eaLnBrk="1" hangingPunct="1"/>
            <a:r>
              <a:rPr lang="en-US" altLang="en-US"/>
              <a:t>Example - Failing a course or falling below 2.0 College GPA</a:t>
            </a:r>
          </a:p>
        </p:txBody>
      </p:sp>
    </p:spTree>
    <p:extLst>
      <p:ext uri="{BB962C8B-B14F-4D97-AF65-F5344CB8AC3E}">
        <p14:creationId xmlns:p14="http://schemas.microsoft.com/office/powerpoint/2010/main" val="33069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28"/>
    </mc:Choice>
    <mc:Fallback xmlns="">
      <p:transition spd="slow" advTm="475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90776" y="457200"/>
            <a:ext cx="6619875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DE Eligibility to Participate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143000"/>
            <a:ext cx="8277224" cy="5562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600"/>
              <a:t>House Bill 444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/>
              <a:t>Students will be limited to a total of 30 semester hours 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/>
              <a:t>9</a:t>
            </a:r>
            <a:r>
              <a:rPr lang="en-US" sz="1600" baseline="30000"/>
              <a:t>th</a:t>
            </a:r>
            <a:r>
              <a:rPr lang="en-US" sz="1600"/>
              <a:t> grade students are no longer eligible for DE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b="1">
                <a:solidFill>
                  <a:srgbClr val="FF0000"/>
                </a:solidFill>
              </a:rPr>
              <a:t>10th grade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rgbClr val="FF0000"/>
                </a:solidFill>
              </a:rPr>
              <a:t>Meet Zell Miller criteria before DE term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rgbClr val="FF0000"/>
                </a:solidFill>
              </a:rPr>
              <a:t>1200 SAT  or  26 ACT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rgbClr val="FF0000"/>
                </a:solidFill>
              </a:rPr>
              <a:t>Min. 3.7 GPA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/>
              <a:t>11th or 12th graders are eligible</a:t>
            </a:r>
            <a:endParaRPr lang="en-US" sz="1600" b="1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/>
              <a:t>Meet college acceptance standards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/>
              <a:t>If a student withdraws from a dual credit course, they will not be able to retake that course using state funds.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/>
              <a:t> If a student withdraws from 2 dual credit courses they will be ineligible for further Dual Enrollment funds. </a:t>
            </a:r>
          </a:p>
        </p:txBody>
      </p:sp>
    </p:spTree>
    <p:extLst>
      <p:ext uri="{BB962C8B-B14F-4D97-AF65-F5344CB8AC3E}">
        <p14:creationId xmlns:p14="http://schemas.microsoft.com/office/powerpoint/2010/main" val="8702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34"/>
    </mc:Choice>
    <mc:Fallback xmlns="">
      <p:transition spd="slow" advTm="870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 and Cons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371601"/>
            <a:ext cx="4040188" cy="639763"/>
          </a:xfrm>
        </p:spPr>
        <p:txBody>
          <a:bodyPr rtlCol="0"/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/>
              <a:t>Pros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1981200" y="1905000"/>
            <a:ext cx="4040188" cy="395128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altLang="en-US"/>
              <a:t>Immediate college credit </a:t>
            </a:r>
          </a:p>
          <a:p>
            <a:pPr>
              <a:defRPr/>
            </a:pPr>
            <a:r>
              <a:rPr lang="en-US" altLang="en-US"/>
              <a:t>Financial savings for parents and students</a:t>
            </a:r>
          </a:p>
          <a:p>
            <a:pPr lvl="1">
              <a:defRPr/>
            </a:pPr>
            <a:r>
              <a:rPr lang="en-US" altLang="en-US"/>
              <a:t>Tuition, Books and most fees are paid</a:t>
            </a:r>
          </a:p>
          <a:p>
            <a:pPr>
              <a:defRPr/>
            </a:pPr>
            <a:r>
              <a:rPr lang="en-US" altLang="en-US"/>
              <a:t>Builds confidence for early college success</a:t>
            </a:r>
          </a:p>
          <a:p>
            <a:pPr>
              <a:defRPr/>
            </a:pPr>
            <a:r>
              <a:rPr lang="en-US" altLang="en-US"/>
              <a:t>Potential earlier college graduation </a:t>
            </a:r>
          </a:p>
          <a:p>
            <a:pPr>
              <a:defRPr/>
            </a:pPr>
            <a:r>
              <a:rPr lang="en-US" altLang="en-US"/>
              <a:t>Extra .05 added to HOPE GPA</a:t>
            </a:r>
          </a:p>
          <a:p>
            <a:pPr>
              <a:defRPr/>
            </a:pPr>
            <a:r>
              <a:rPr lang="en-US" altLang="en-US"/>
              <a:t>Students may take up to 15 college hours p/semester  (5 college courses)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229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08726" y="1406526"/>
            <a:ext cx="3298825" cy="576263"/>
          </a:xfrm>
        </p:spPr>
        <p:txBody>
          <a:bodyPr rtlCol="0"/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/>
              <a:t>Cons</a:t>
            </a:r>
          </a:p>
        </p:txBody>
      </p:sp>
      <p:sp>
        <p:nvSpPr>
          <p:cNvPr id="10246" name="Content Placeholder 6"/>
          <p:cNvSpPr>
            <a:spLocks noGrp="1"/>
          </p:cNvSpPr>
          <p:nvPr>
            <p:ph sz="quarter" idx="4"/>
          </p:nvPr>
        </p:nvSpPr>
        <p:spPr>
          <a:xfrm>
            <a:off x="6040438" y="2068514"/>
            <a:ext cx="3835400" cy="37417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Students must keep up with important Junior/Senior High School information</a:t>
            </a:r>
          </a:p>
          <a:p>
            <a:pPr eaLnBrk="1" hangingPunct="1"/>
            <a:r>
              <a:rPr lang="en-US" altLang="en-US"/>
              <a:t>Some colleges prefer AP or IB courses over DE courses</a:t>
            </a:r>
          </a:p>
          <a:p>
            <a:pPr eaLnBrk="1" hangingPunct="1"/>
            <a:r>
              <a:rPr lang="en-US" altLang="en-US"/>
              <a:t>Colleges will not communicate with parents regarding student grades, attendance, etc.-</a:t>
            </a:r>
            <a:r>
              <a:rPr lang="en-US" altLang="en-US" u="sng"/>
              <a:t>unless</a:t>
            </a:r>
            <a:r>
              <a:rPr lang="en-US" altLang="en-US"/>
              <a:t> student provides written consent – through college account.</a:t>
            </a:r>
          </a:p>
        </p:txBody>
      </p:sp>
      <p:pic>
        <p:nvPicPr>
          <p:cNvPr id="10247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5588"/>
            <a:ext cx="17526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07"/>
    </mc:Choice>
    <mc:Fallback xmlns="">
      <p:transition spd="slow" advTm="542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Is Dual Enrollment Right </a:t>
            </a:r>
            <a:br>
              <a:rPr lang="en-US" altLang="en-US"/>
            </a:br>
            <a:r>
              <a:rPr lang="en-US" altLang="en-US"/>
              <a:t>For You? 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idx="1"/>
          </p:nvPr>
        </p:nvSpPr>
        <p:spPr>
          <a:xfrm>
            <a:off x="2351089" y="1606551"/>
            <a:ext cx="3298825" cy="576263"/>
          </a:xfrm>
        </p:spPr>
        <p:txBody>
          <a:bodyPr/>
          <a:lstStyle/>
          <a:p>
            <a:pPr eaLnBrk="1" hangingPunct="1"/>
            <a:r>
              <a:rPr lang="en-US" altLang="en-US"/>
              <a:t>Ready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2349501" y="2209800"/>
            <a:ext cx="3298825" cy="37417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/>
              <a:t>Organized</a:t>
            </a:r>
          </a:p>
          <a:p>
            <a:pPr>
              <a:defRPr/>
            </a:pPr>
            <a:r>
              <a:rPr lang="en-US" altLang="en-US"/>
              <a:t>Proactive</a:t>
            </a:r>
          </a:p>
          <a:p>
            <a:pPr>
              <a:defRPr/>
            </a:pPr>
            <a:r>
              <a:rPr lang="en-US" altLang="en-US"/>
              <a:t>Flexible</a:t>
            </a:r>
          </a:p>
          <a:p>
            <a:pPr>
              <a:defRPr/>
            </a:pPr>
            <a:r>
              <a:rPr lang="en-US" altLang="en-US"/>
              <a:t>Able to handle Stress</a:t>
            </a:r>
          </a:p>
          <a:p>
            <a:pPr>
              <a:defRPr/>
            </a:pPr>
            <a:r>
              <a:rPr lang="en-US" altLang="en-US"/>
              <a:t>Assertive</a:t>
            </a:r>
          </a:p>
          <a:p>
            <a:pPr>
              <a:defRPr/>
            </a:pPr>
            <a:r>
              <a:rPr lang="en-US" altLang="en-US"/>
              <a:t>Able to Self-Advocate</a:t>
            </a:r>
          </a:p>
          <a:p>
            <a:pPr>
              <a:defRPr/>
            </a:pPr>
            <a:r>
              <a:rPr lang="en-US" altLang="en-US"/>
              <a:t>Independent</a:t>
            </a:r>
          </a:p>
          <a:p>
            <a:pPr>
              <a:defRPr/>
            </a:pPr>
            <a:r>
              <a:rPr lang="en-US" altLang="en-US"/>
              <a:t>Check Your Emails</a:t>
            </a:r>
          </a:p>
          <a:p>
            <a:pPr>
              <a:defRPr/>
            </a:pPr>
            <a:r>
              <a:rPr lang="en-US" altLang="en-US"/>
              <a:t>Meet deadlines</a:t>
            </a:r>
          </a:p>
          <a:p>
            <a:pPr>
              <a:defRPr/>
            </a:pPr>
            <a:r>
              <a:rPr lang="en-US" altLang="en-US"/>
              <a:t>Good grades already</a:t>
            </a: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65801" y="1712423"/>
            <a:ext cx="3298825" cy="497378"/>
          </a:xfrm>
        </p:spPr>
        <p:txBody>
          <a:bodyPr/>
          <a:lstStyle/>
          <a:p>
            <a:pPr eaLnBrk="1" hangingPunct="1"/>
            <a:r>
              <a:rPr lang="en-US" altLang="en-US"/>
              <a:t>Maybe Not Yet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65801" y="2182814"/>
            <a:ext cx="3298825" cy="3987799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/>
              <a:t>Unorganized</a:t>
            </a:r>
          </a:p>
          <a:p>
            <a:pPr>
              <a:defRPr/>
            </a:pPr>
            <a:r>
              <a:rPr lang="en-US"/>
              <a:t>Procrastinator</a:t>
            </a:r>
          </a:p>
          <a:p>
            <a:pPr>
              <a:defRPr/>
            </a:pPr>
            <a:r>
              <a:rPr lang="en-US"/>
              <a:t>Easily Overwhelmed</a:t>
            </a:r>
          </a:p>
          <a:p>
            <a:pPr>
              <a:defRPr/>
            </a:pPr>
            <a:r>
              <a:rPr lang="en-US"/>
              <a:t>Passive</a:t>
            </a:r>
          </a:p>
          <a:p>
            <a:pPr>
              <a:defRPr/>
            </a:pPr>
            <a:r>
              <a:rPr lang="en-US"/>
              <a:t>Scared to Ask for Help</a:t>
            </a:r>
          </a:p>
          <a:p>
            <a:pPr>
              <a:defRPr/>
            </a:pPr>
            <a:r>
              <a:rPr lang="en-US"/>
              <a:t>Highly dependent on Others</a:t>
            </a:r>
          </a:p>
          <a:p>
            <a:pPr>
              <a:defRPr/>
            </a:pPr>
            <a:r>
              <a:rPr lang="en-US"/>
              <a:t>Ignore Emails &amp; Messages</a:t>
            </a:r>
          </a:p>
          <a:p>
            <a:pPr>
              <a:defRPr/>
            </a:pPr>
            <a:r>
              <a:rPr lang="en-US"/>
              <a:t>Need extra time to turn in assignments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4"/>
    </mc:Choice>
    <mc:Fallback xmlns="">
      <p:transition spd="slow" advTm="299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Should I Take AP or DE?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2346326" y="1276351"/>
            <a:ext cx="3298825" cy="576263"/>
          </a:xfrm>
        </p:spPr>
        <p:txBody>
          <a:bodyPr/>
          <a:lstStyle/>
          <a:p>
            <a:pPr eaLnBrk="1" hangingPunct="1"/>
            <a:r>
              <a:rPr lang="en-US" altLang="en-US"/>
              <a:t>AP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2324101" y="1824038"/>
            <a:ext cx="3298825" cy="40878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Depends on where you want to go to college. </a:t>
            </a:r>
          </a:p>
          <a:p>
            <a:pPr eaLnBrk="1" hangingPunct="1"/>
            <a:r>
              <a:rPr lang="en-US" altLang="en-US"/>
              <a:t>Highly competitive schools  view AP courses as the most rigorous level at the high school.</a:t>
            </a:r>
          </a:p>
          <a:p>
            <a:pPr eaLnBrk="1" hangingPunct="1"/>
            <a:r>
              <a:rPr lang="en-US" altLang="en-US"/>
              <a:t>Nationally accepted as being rigorous.</a:t>
            </a:r>
          </a:p>
          <a:p>
            <a:pPr eaLnBrk="1" hangingPunct="1"/>
            <a:r>
              <a:rPr lang="en-US" altLang="en-US"/>
              <a:t>Must get a certain score on the AP exam to get college credit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2150" y="1536701"/>
            <a:ext cx="3297238" cy="576263"/>
          </a:xfrm>
        </p:spPr>
        <p:txBody>
          <a:bodyPr/>
          <a:lstStyle/>
          <a:p>
            <a:pPr eaLnBrk="1" hangingPunct="1"/>
            <a:r>
              <a:rPr lang="en-US" altLang="en-US"/>
              <a:t>Dual Enrollment</a:t>
            </a:r>
          </a:p>
        </p:txBody>
      </p:sp>
      <p:sp>
        <p:nvSpPr>
          <p:cNvPr id="12294" name="Content Placeholder 5"/>
          <p:cNvSpPr>
            <a:spLocks noGrp="1"/>
          </p:cNvSpPr>
          <p:nvPr>
            <p:ph sz="quarter" idx="4"/>
          </p:nvPr>
        </p:nvSpPr>
        <p:spPr>
          <a:xfrm>
            <a:off x="5765801" y="2170114"/>
            <a:ext cx="3298825" cy="40862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Excellent if you plan on attending a college in the University System of Georgia.</a:t>
            </a:r>
          </a:p>
          <a:p>
            <a:pPr eaLnBrk="1" hangingPunct="1"/>
            <a:r>
              <a:rPr lang="en-US" altLang="en-US"/>
              <a:t>Accepted as being rigorous.</a:t>
            </a:r>
          </a:p>
          <a:p>
            <a:pPr eaLnBrk="1" hangingPunct="1"/>
            <a:r>
              <a:rPr lang="en-US" altLang="en-US"/>
              <a:t>Must get a “C” in the class to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6090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3"/>
    </mc:Choice>
    <mc:Fallback xmlns="">
      <p:transition spd="slow" advTm="697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Can I Attend?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/>
              <a:t>A student may apply to attend any participating public college, private college or technical college in Georgia.</a:t>
            </a:r>
          </a:p>
        </p:txBody>
      </p:sp>
      <p:pic>
        <p:nvPicPr>
          <p:cNvPr id="13316" name="Picture 6" descr="Image result for colleges in geo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675547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2"/>
    </mc:Choice>
    <mc:Fallback xmlns="">
      <p:transition spd="slow" advTm="115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Georgia Gwinnet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09913"/>
            <a:ext cx="4114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62300"/>
            <a:ext cx="3657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73084" y="381000"/>
            <a:ext cx="966631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Most students at South apply to </a:t>
            </a:r>
            <a:r>
              <a:rPr lang="en-US" altLang="en-US" sz="4000" b="1" u="sng">
                <a:latin typeface="Arial" panose="020B0604020202020204" pitchFamily="34" charset="0"/>
              </a:rPr>
              <a:t>Georgia Gwinnett College(GGC) </a:t>
            </a:r>
            <a:r>
              <a:rPr lang="en-US" altLang="en-US" sz="4000" b="1">
                <a:latin typeface="Arial" panose="020B0604020202020204" pitchFamily="34" charset="0"/>
              </a:rPr>
              <a:t>or </a:t>
            </a:r>
            <a:r>
              <a:rPr lang="en-US" altLang="en-US" sz="4000" b="1" u="sng">
                <a:latin typeface="Arial" panose="020B0604020202020204" pitchFamily="34" charset="0"/>
              </a:rPr>
              <a:t>Gwinnett Technical College(GTC)</a:t>
            </a:r>
            <a:r>
              <a:rPr lang="en-US" altLang="en-US" sz="4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866900" y="569595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4"/>
              </a:rPr>
              <a:t>http://www.ggc.edu/admissions/admissions-requirements/dual-enrollment/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6453188" y="5695951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5"/>
              </a:rPr>
              <a:t>https://www.gwinnetttech.edu/dualenrollment/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6"/>
    </mc:Choice>
    <mc:Fallback xmlns="">
      <p:transition spd="slow" advTm="14626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1755</Words>
  <Application>Microsoft Office PowerPoint</Application>
  <PresentationFormat>Widescreen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PowerPoint Presentation</vt:lpstr>
      <vt:lpstr>What is Dual Enrollment?</vt:lpstr>
      <vt:lpstr>DE Eligibility to Participate</vt:lpstr>
      <vt:lpstr>DE Eligibility to Participate</vt:lpstr>
      <vt:lpstr>Pros and Cons</vt:lpstr>
      <vt:lpstr>Is Dual Enrollment Right  For You? </vt:lpstr>
      <vt:lpstr>Should I Take AP or DE?</vt:lpstr>
      <vt:lpstr>Where Can I Attend?</vt:lpstr>
      <vt:lpstr>PowerPoint Presentation</vt:lpstr>
      <vt:lpstr>Georgia Gwinnett College  DE Basic Eligibility: </vt:lpstr>
      <vt:lpstr>Levels Of The Program</vt:lpstr>
      <vt:lpstr>South Gwinnett Campus Options</vt:lpstr>
      <vt:lpstr>Will My Credits Transfer?</vt:lpstr>
      <vt:lpstr>What About Grading?</vt:lpstr>
      <vt:lpstr>Course Basics</vt:lpstr>
      <vt:lpstr>Dropping or Changing Courses</vt:lpstr>
      <vt:lpstr>PowerPoint Presentation</vt:lpstr>
      <vt:lpstr>PowerPoint Presentation</vt:lpstr>
      <vt:lpstr>GAFutures….. Applications &amp; Transcripts</vt:lpstr>
      <vt:lpstr>2025 – 2026 South Gwinnett HS DE Procedures </vt:lpstr>
      <vt:lpstr>Final Considerations </vt:lpstr>
      <vt:lpstr> Final Considerations </vt:lpstr>
      <vt:lpstr>South Gwinnett High School Dual Enrollment Coordinators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Tiana Cunningham</dc:creator>
  <cp:lastModifiedBy>Monica DeBowles</cp:lastModifiedBy>
  <cp:revision>61</cp:revision>
  <dcterms:created xsi:type="dcterms:W3CDTF">2020-09-14T11:49:53Z</dcterms:created>
  <dcterms:modified xsi:type="dcterms:W3CDTF">2024-09-23T17:18:08Z</dcterms:modified>
</cp:coreProperties>
</file>